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73" r:id="rId11"/>
    <p:sldId id="267" r:id="rId12"/>
    <p:sldId id="268" r:id="rId13"/>
    <p:sldId id="269" r:id="rId14"/>
    <p:sldId id="274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90"/>
  </p:normalViewPr>
  <p:slideViewPr>
    <p:cSldViewPr snapToGrid="0" snapToObjects="1">
      <p:cViewPr varScale="1">
        <p:scale>
          <a:sx n="76" d="100"/>
          <a:sy n="76" d="100"/>
        </p:scale>
        <p:origin x="21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B47C2-5F48-1C42-A54B-2E42C294E4DD}" type="datetimeFigureOut">
              <a:rPr lang="en-US" smtClean="0"/>
              <a:t>4/15/20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FFE67-CA53-2248-B693-EDF110EE4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5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6FFE67-CA53-2248-B693-EDF110EE4CE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80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813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23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82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050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73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586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705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958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299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5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961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0620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A33B53-E8FF-4A5E-82D5-F25E031339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07" b="7624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94BE868-D43F-4940-8CE9-93D953A11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992622" y="-341385"/>
            <a:ext cx="6858003" cy="754075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5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96328-1073-2B49-901F-FE3DF4DFA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anchor="b">
            <a:normAutofit fontScale="90000"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YOU NEED TO USE A UNIQUE THEM AND DESIGN IDEAS.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6C4BCE-A682-1247-8F5E-F094812AA2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/>
          </a:bodyPr>
          <a:lstStyle/>
          <a:p>
            <a:endParaRPr lang="en-US" sz="200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121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D808FD-2BE7-494F-8FB0-F739C6E7F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9600">
                <a:solidFill>
                  <a:srgbClr val="FFFFFF"/>
                </a:solidFill>
              </a:rPr>
              <a:t>Annotated Bibligraphy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63B9D-8005-314F-9A4C-FF4149A83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51" y="5225240"/>
            <a:ext cx="10058400" cy="114300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70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0"/>
            <a:ext cx="12188952" cy="190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097265-FFE6-7849-9DB7-02D9CE7F5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ctr"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A03AF6D-147E-554E-A21D-CC090D50D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675694"/>
            <a:ext cx="10058400" cy="31932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Martin</a:t>
            </a:r>
          </a:p>
          <a:p>
            <a:pPr marL="0" indent="0">
              <a:buNone/>
            </a:pPr>
            <a:r>
              <a:rPr lang="en-US"/>
              <a:t>Kinsley</a:t>
            </a:r>
          </a:p>
          <a:p>
            <a:pPr marL="0" indent="0">
              <a:buNone/>
            </a:pPr>
            <a:r>
              <a:rPr lang="en-US"/>
              <a:t>Smith </a:t>
            </a:r>
          </a:p>
          <a:p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9B834327-03F1-4931-8261-971373A5A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6343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D808FD-2BE7-494F-8FB0-F739C6E7F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9600" dirty="0">
                <a:solidFill>
                  <a:srgbClr val="FFFFFF"/>
                </a:solidFill>
              </a:rPr>
              <a:t>Population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63B9D-8005-314F-9A4C-FF4149A83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51" y="5225240"/>
            <a:ext cx="10058400" cy="114300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87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CBE032-DE58-E144-9C00-79C7B651C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Affiliation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AAF63-B1F9-FC44-92EB-A57941C7A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46% of the people who took the survey….</a:t>
            </a:r>
          </a:p>
        </p:txBody>
      </p:sp>
      <p:pic>
        <p:nvPicPr>
          <p:cNvPr id="5" name="Picture Placeholder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FA0AC9B7-C299-B245-878A-3F1AE8B01DA3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/>
          <a:srcRect t="18764" b="18764"/>
          <a:stretch>
            <a:fillRect/>
          </a:stretch>
        </p:blipFill>
        <p:spPr>
          <a:xfrm>
            <a:off x="1069949" y="359901"/>
            <a:ext cx="10052101" cy="377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35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CBE032-DE58-E144-9C00-79C7B651C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Affiliation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AAF63-B1F9-FC44-92EB-A57941C7A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46% of the people who took the survey….</a:t>
            </a:r>
          </a:p>
        </p:txBody>
      </p:sp>
      <p:pic>
        <p:nvPicPr>
          <p:cNvPr id="5" name="Picture Placeholder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FA0AC9B7-C299-B245-878A-3F1AE8B01DA3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/>
          <a:srcRect t="18764" b="18764"/>
          <a:stretch>
            <a:fillRect/>
          </a:stretch>
        </p:blipFill>
        <p:spPr>
          <a:xfrm>
            <a:off x="1069949" y="359901"/>
            <a:ext cx="10052101" cy="377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19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AB6E427-3F73-4C06-A5D5-AE52C3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C9BDAA-0390-4B39-9B5C-BC95E512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9919" cy="6858000"/>
          </a:xfrm>
          <a:prstGeom prst="rect">
            <a:avLst/>
          </a:prstGeom>
          <a:solidFill>
            <a:srgbClr val="E729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EAF476-6A7D-594C-83F2-AA28A64D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6"/>
            <a:ext cx="3084844" cy="196108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How much time spent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04A321A-A039-4720-87B4-66A4210E0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752" y="2638787"/>
            <a:ext cx="27432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9C632CC-1A1D-406A-A068-231F7DB75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752" y="2799654"/>
            <a:ext cx="3005462" cy="3189665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4" name="Content Placeholder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F93F10FC-5052-814E-87CC-FB6589780E5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742017" y="1389575"/>
            <a:ext cx="6798082" cy="407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84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D808FD-2BE7-494F-8FB0-F739C6E7F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9600" dirty="0">
                <a:solidFill>
                  <a:srgbClr val="FFFFFF"/>
                </a:solidFill>
              </a:rPr>
              <a:t>Descriptive Statistics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63B9D-8005-314F-9A4C-FF4149A83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51" y="5225240"/>
            <a:ext cx="10058400" cy="114300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37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3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15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17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719A8299-E316-084D-AEC4-F3306335D52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33999" y="1554144"/>
            <a:ext cx="6275667" cy="3749711"/>
          </a:xfrm>
          <a:prstGeom prst="rect">
            <a:avLst/>
          </a:prstGeom>
        </p:spPr>
      </p:pic>
      <p:sp>
        <p:nvSpPr>
          <p:cNvPr id="27" name="Rectangle 19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556906" y="0"/>
            <a:ext cx="4641314" cy="6858000"/>
          </a:xfrm>
          <a:prstGeom prst="rect">
            <a:avLst/>
          </a:prstGeom>
          <a:solidFill>
            <a:srgbClr val="E729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D808FD-2BE7-494F-8FB0-F739C6E7F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8861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Received a Job Description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63B9D-8005-314F-9A4C-FF4149A83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6885" y="3847960"/>
            <a:ext cx="3659246" cy="2369959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dirty="0"/>
              <a:t>On a scale of 1-5, where 1 equals disagree and 5 equals agree, the average response to the statement, “When I began working at </a:t>
            </a:r>
            <a:r>
              <a:rPr lang="en-US" dirty="0" err="1"/>
              <a:t>Coastside</a:t>
            </a:r>
            <a:r>
              <a:rPr lang="en-US" dirty="0"/>
              <a:t> Hope, I received a job description,” was somewhat agree to agree, (m=4.23, </a:t>
            </a:r>
            <a:r>
              <a:rPr lang="en-US" dirty="0" err="1"/>
              <a:t>sd</a:t>
            </a:r>
            <a:r>
              <a:rPr lang="en-US" dirty="0"/>
              <a:t> = 1.48).</a:t>
            </a:r>
            <a:endParaRPr lang="en-US" sz="1500" dirty="0">
              <a:solidFill>
                <a:srgbClr val="FFFFFF"/>
              </a:solidFill>
            </a:endParaRPr>
          </a:p>
        </p:txBody>
      </p:sp>
      <p:cxnSp>
        <p:nvCxnSpPr>
          <p:cNvPr id="28" name="Straight Connector 21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85922" y="3687093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595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E1710-8B91-3A40-92A1-70515AB03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920A3-561B-0C44-AF10-EE309D813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Produce a slide with commentary for every histogram</a:t>
            </a:r>
          </a:p>
        </p:txBody>
      </p:sp>
    </p:spTree>
    <p:extLst>
      <p:ext uri="{BB962C8B-B14F-4D97-AF65-F5344CB8AC3E}">
        <p14:creationId xmlns:p14="http://schemas.microsoft.com/office/powerpoint/2010/main" val="3931213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E82004-0CA2-1E4A-82AC-6D4B73C62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9600">
                <a:solidFill>
                  <a:srgbClr val="FFFFFF"/>
                </a:solidFill>
              </a:rPr>
              <a:t>Correlations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48BD8-4FEC-1341-B0BA-8613E2963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0051" y="5225240"/>
            <a:ext cx="10058400" cy="1143000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930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2A5DABD-A4EE-984A-914F-25229A84B7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820030"/>
              </p:ext>
            </p:extLst>
          </p:nvPr>
        </p:nvGraphicFramePr>
        <p:xfrm>
          <a:off x="254408" y="2489210"/>
          <a:ext cx="11727169" cy="32647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8154">
                  <a:extLst>
                    <a:ext uri="{9D8B030D-6E8A-4147-A177-3AD203B41FA5}">
                      <a16:colId xmlns:a16="http://schemas.microsoft.com/office/drawing/2014/main" val="2752365562"/>
                    </a:ext>
                  </a:extLst>
                </a:gridCol>
                <a:gridCol w="479451">
                  <a:extLst>
                    <a:ext uri="{9D8B030D-6E8A-4147-A177-3AD203B41FA5}">
                      <a16:colId xmlns:a16="http://schemas.microsoft.com/office/drawing/2014/main" val="3728223123"/>
                    </a:ext>
                  </a:extLst>
                </a:gridCol>
                <a:gridCol w="573574">
                  <a:extLst>
                    <a:ext uri="{9D8B030D-6E8A-4147-A177-3AD203B41FA5}">
                      <a16:colId xmlns:a16="http://schemas.microsoft.com/office/drawing/2014/main" val="1491554946"/>
                    </a:ext>
                  </a:extLst>
                </a:gridCol>
                <a:gridCol w="773115">
                  <a:extLst>
                    <a:ext uri="{9D8B030D-6E8A-4147-A177-3AD203B41FA5}">
                      <a16:colId xmlns:a16="http://schemas.microsoft.com/office/drawing/2014/main" val="328676073"/>
                    </a:ext>
                  </a:extLst>
                </a:gridCol>
                <a:gridCol w="596163">
                  <a:extLst>
                    <a:ext uri="{9D8B030D-6E8A-4147-A177-3AD203B41FA5}">
                      <a16:colId xmlns:a16="http://schemas.microsoft.com/office/drawing/2014/main" val="2075713483"/>
                    </a:ext>
                  </a:extLst>
                </a:gridCol>
                <a:gridCol w="746759">
                  <a:extLst>
                    <a:ext uri="{9D8B030D-6E8A-4147-A177-3AD203B41FA5}">
                      <a16:colId xmlns:a16="http://schemas.microsoft.com/office/drawing/2014/main" val="489204102"/>
                    </a:ext>
                  </a:extLst>
                </a:gridCol>
                <a:gridCol w="547220">
                  <a:extLst>
                    <a:ext uri="{9D8B030D-6E8A-4147-A177-3AD203B41FA5}">
                      <a16:colId xmlns:a16="http://schemas.microsoft.com/office/drawing/2014/main" val="3511577561"/>
                    </a:ext>
                  </a:extLst>
                </a:gridCol>
                <a:gridCol w="635067">
                  <a:extLst>
                    <a:ext uri="{9D8B030D-6E8A-4147-A177-3AD203B41FA5}">
                      <a16:colId xmlns:a16="http://schemas.microsoft.com/office/drawing/2014/main" val="1790600682"/>
                    </a:ext>
                  </a:extLst>
                </a:gridCol>
                <a:gridCol w="685267">
                  <a:extLst>
                    <a:ext uri="{9D8B030D-6E8A-4147-A177-3AD203B41FA5}">
                      <a16:colId xmlns:a16="http://schemas.microsoft.com/office/drawing/2014/main" val="1646784999"/>
                    </a:ext>
                  </a:extLst>
                </a:gridCol>
                <a:gridCol w="557259">
                  <a:extLst>
                    <a:ext uri="{9D8B030D-6E8A-4147-A177-3AD203B41FA5}">
                      <a16:colId xmlns:a16="http://schemas.microsoft.com/office/drawing/2014/main" val="2703716481"/>
                    </a:ext>
                  </a:extLst>
                </a:gridCol>
                <a:gridCol w="1111955">
                  <a:extLst>
                    <a:ext uri="{9D8B030D-6E8A-4147-A177-3AD203B41FA5}">
                      <a16:colId xmlns:a16="http://schemas.microsoft.com/office/drawing/2014/main" val="3645044904"/>
                    </a:ext>
                  </a:extLst>
                </a:gridCol>
                <a:gridCol w="680247">
                  <a:extLst>
                    <a:ext uri="{9D8B030D-6E8A-4147-A177-3AD203B41FA5}">
                      <a16:colId xmlns:a16="http://schemas.microsoft.com/office/drawing/2014/main" val="205534889"/>
                    </a:ext>
                  </a:extLst>
                </a:gridCol>
                <a:gridCol w="857196">
                  <a:extLst>
                    <a:ext uri="{9D8B030D-6E8A-4147-A177-3AD203B41FA5}">
                      <a16:colId xmlns:a16="http://schemas.microsoft.com/office/drawing/2014/main" val="2629681687"/>
                    </a:ext>
                  </a:extLst>
                </a:gridCol>
                <a:gridCol w="805742">
                  <a:extLst>
                    <a:ext uri="{9D8B030D-6E8A-4147-A177-3AD203B41FA5}">
                      <a16:colId xmlns:a16="http://schemas.microsoft.com/office/drawing/2014/main" val="867881110"/>
                    </a:ext>
                  </a:extLst>
                </a:gridCol>
              </a:tblGrid>
              <a:tr h="6619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Staff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Volunteer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When I began working, I received a job description.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My role at Coastside Hope has changed.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I received a new job description each time my role  changed.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have enough time to finish my work.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My job description and what I do are consistent.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doing work outside of my job description 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satisfied with the work that I do.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satisfied with the value that I provide to the community by working with Coastside Hope.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likely to recommend working at Coastside Hope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likely to recommend volunteering at Coastside Hope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likely to continue working or volunteering at Coastside Hope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4214122146"/>
                  </a:ext>
                </a:extLst>
              </a:tr>
              <a:tr h="1493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Staff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885875323"/>
                  </a:ext>
                </a:extLst>
              </a:tr>
              <a:tr h="1493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Volunteer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1086990591"/>
                  </a:ext>
                </a:extLst>
              </a:tr>
              <a:tr h="1493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When I began working, I received a job description.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871956415"/>
                  </a:ext>
                </a:extLst>
              </a:tr>
              <a:tr h="1493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My role at Coastside Hope has changed.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-0.56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4275147489"/>
                  </a:ext>
                </a:extLst>
              </a:tr>
              <a:tr h="2698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received a new job description each time my role  changed.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2360721481"/>
                  </a:ext>
                </a:extLst>
              </a:tr>
              <a:tr h="1493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have enough time to finish my work.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0.83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2367816727"/>
                  </a:ext>
                </a:extLst>
              </a:tr>
              <a:tr h="1493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My job description and what I do are consistent.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-0.61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3183216945"/>
                  </a:ext>
                </a:extLst>
              </a:tr>
              <a:tr h="1493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doing work outside of my job description 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3803252897"/>
                  </a:ext>
                </a:extLst>
              </a:tr>
              <a:tr h="1493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satisfied with the work that I do.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0.51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-0.66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2595053191"/>
                  </a:ext>
                </a:extLst>
              </a:tr>
              <a:tr h="2698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satisfied with the value that I provide to the community by working with Coastside Hope.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1189622577"/>
                  </a:ext>
                </a:extLst>
              </a:tr>
              <a:tr h="14939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likely to recommend working at Coastside Hope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-0.31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-0.12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3536819589"/>
                  </a:ext>
                </a:extLst>
              </a:tr>
              <a:tr h="2647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likely to recommend volunteering at Coastside Hope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3675934398"/>
                  </a:ext>
                </a:extLst>
              </a:tr>
              <a:tr h="2698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 am likely to continue working or volunteering at Coastside Hope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#DIV/0!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0" marR="35040" marT="0" marB="0" anchor="b"/>
                </a:tc>
                <a:extLst>
                  <a:ext uri="{0D108BD9-81ED-4DB2-BD59-A6C34878D82A}">
                    <a16:rowId xmlns:a16="http://schemas.microsoft.com/office/drawing/2014/main" val="1246280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3007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0"/>
            <a:ext cx="12188952" cy="190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0A3DBC-2AF4-7D45-BE21-0AB891676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Strong Correlations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6E47E-37F0-6E4A-AC7E-993A96886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675694"/>
            <a:ext cx="10058400" cy="3193294"/>
          </a:xfrm>
        </p:spPr>
        <p:txBody>
          <a:bodyPr>
            <a:normAutofit/>
          </a:bodyPr>
          <a:lstStyle/>
          <a:p>
            <a:r>
              <a:rPr lang="en-US" dirty="0"/>
              <a:t>There is a direct, strong correlation between the variables “I am satisfied with the work that I do.” vs. “My job description and what I do are consistent” (r = 0.98, p. &lt; 0.05).</a:t>
            </a: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834327-03F1-4931-8261-971373A5A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752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0"/>
            <a:ext cx="12188952" cy="190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0A3DBC-2AF4-7D45-BE21-0AB891676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Write a slide for each correlation strength.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6E47E-37F0-6E4A-AC7E-993A96886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675694"/>
            <a:ext cx="10058400" cy="319329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834327-03F1-4931-8261-971373A5A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64114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57A583-FF25-064A-B320-614F54AC7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9600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39192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540D6E5-BD89-D149-86D9-EBC559309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086678"/>
            <a:ext cx="10027920" cy="347146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Compare some correlations to articles that you read for the annotated bibliography assignment.</a:t>
            </a:r>
          </a:p>
          <a:p>
            <a:r>
              <a:rPr lang="en-US" dirty="0" err="1">
                <a:solidFill>
                  <a:srgbClr val="FFFFFF"/>
                </a:solidFill>
              </a:rPr>
              <a:t>Lorum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Lorum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Lorum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567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242E41"/>
      </a:dk2>
      <a:lt2>
        <a:srgbClr val="E2E8E4"/>
      </a:lt2>
      <a:accent1>
        <a:srgbClr val="E729A7"/>
      </a:accent1>
      <a:accent2>
        <a:srgbClr val="C517D5"/>
      </a:accent2>
      <a:accent3>
        <a:srgbClr val="8829E7"/>
      </a:accent3>
      <a:accent4>
        <a:srgbClr val="4E41DC"/>
      </a:accent4>
      <a:accent5>
        <a:srgbClr val="2968E7"/>
      </a:accent5>
      <a:accent6>
        <a:srgbClr val="17A5D5"/>
      </a:accent6>
      <a:hlink>
        <a:srgbClr val="6172CA"/>
      </a:hlink>
      <a:folHlink>
        <a:srgbClr val="7F7F7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746</Words>
  <Application>Microsoft Macintosh PowerPoint</Application>
  <PresentationFormat>Widescreen</PresentationFormat>
  <Paragraphs>221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Calibri Light</vt:lpstr>
      <vt:lpstr>RetrospectVTI</vt:lpstr>
      <vt:lpstr>YOU NEED TO USE A UNIQUE THEM AND DESIGN IDEAS.</vt:lpstr>
      <vt:lpstr>Annotated Bibligraphy</vt:lpstr>
      <vt:lpstr>PowerPoint Presentation</vt:lpstr>
      <vt:lpstr>Population</vt:lpstr>
      <vt:lpstr>Affiliation</vt:lpstr>
      <vt:lpstr>Affiliation</vt:lpstr>
      <vt:lpstr>How much time spent</vt:lpstr>
      <vt:lpstr>Descriptive Statistics</vt:lpstr>
      <vt:lpstr>Received a Job Description</vt:lpstr>
      <vt:lpstr>PowerPoint Presentation</vt:lpstr>
      <vt:lpstr>Correlations</vt:lpstr>
      <vt:lpstr>PowerPoint Presentation</vt:lpstr>
      <vt:lpstr>Strong Correlations</vt:lpstr>
      <vt:lpstr>Write a slide for each correlation strength.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NEED TO USE A UNIQUE THEM AND DESIGN IDEAS.</dc:title>
  <dc:creator>Therese Martin</dc:creator>
  <cp:lastModifiedBy>Therese Martin</cp:lastModifiedBy>
  <cp:revision>1</cp:revision>
  <dcterms:created xsi:type="dcterms:W3CDTF">2020-04-15T21:58:57Z</dcterms:created>
  <dcterms:modified xsi:type="dcterms:W3CDTF">2020-04-15T22:02:45Z</dcterms:modified>
</cp:coreProperties>
</file>